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6"/>
  </p:notesMasterIdLst>
  <p:sldIdLst>
    <p:sldId id="260" r:id="rId3"/>
    <p:sldId id="541" r:id="rId4"/>
    <p:sldId id="259" r:id="rId5"/>
    <p:sldId id="543" r:id="rId6"/>
    <p:sldId id="544" r:id="rId7"/>
    <p:sldId id="536" r:id="rId8"/>
    <p:sldId id="545" r:id="rId9"/>
    <p:sldId id="546" r:id="rId10"/>
    <p:sldId id="269" r:id="rId11"/>
    <p:sldId id="270" r:id="rId12"/>
    <p:sldId id="547" r:id="rId13"/>
    <p:sldId id="539" r:id="rId14"/>
    <p:sldId id="54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ias Scheffler" initials="MS" lastIdx="5" clrIdx="0">
    <p:extLst>
      <p:ext uri="{19B8F6BF-5375-455C-9EA6-DF929625EA0E}">
        <p15:presenceInfo xmlns:p15="http://schemas.microsoft.com/office/powerpoint/2012/main" userId="d6860b554c458b80" providerId="Windows Live"/>
      </p:ext>
    </p:extLst>
  </p:cmAuthor>
  <p:cmAuthor id="2" name="Annika Scior" initials="AS" lastIdx="1" clrIdx="1">
    <p:extLst>
      <p:ext uri="{19B8F6BF-5375-455C-9EA6-DF929625EA0E}">
        <p15:presenceInfo xmlns:p15="http://schemas.microsoft.com/office/powerpoint/2012/main" userId="Annika Sci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719C"/>
    <a:srgbClr val="004B62"/>
    <a:srgbClr val="3ACACE"/>
    <a:srgbClr val="5099AD"/>
    <a:srgbClr val="8A2688"/>
    <a:srgbClr val="FFFFFF"/>
    <a:srgbClr val="397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2" autoAdjust="0"/>
    <p:restoredTop sz="94034" autoAdjust="0"/>
  </p:normalViewPr>
  <p:slideViewPr>
    <p:cSldViewPr snapToGrid="0">
      <p:cViewPr>
        <p:scale>
          <a:sx n="87" d="100"/>
          <a:sy n="87" d="100"/>
        </p:scale>
        <p:origin x="636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AE074-05A0-4256-85FA-3F4E4066D80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29B6B-292A-4FE5-82A9-0B271972D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7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29B6B-292A-4FE5-82A9-0B271972D8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52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29B6B-292A-4FE5-82A9-0B271972D8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7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080-EB42-4B72-86C7-07B9B31C357F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E93D-9B26-4754-A743-109C8889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080-EB42-4B72-86C7-07B9B31C357F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E93D-9B26-4754-A743-109C8889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5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080-EB42-4B72-86C7-07B9B31C357F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E93D-9B26-4754-A743-109C8889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8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nomad-coe.eu/uploads/images/NOMAD_Logo_srgb_web_tlow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6" y="81109"/>
            <a:ext cx="2627850" cy="14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24716" y="-23062"/>
            <a:ext cx="9289484" cy="13255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55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8"/>
          <a:stretch/>
        </p:blipFill>
        <p:spPr>
          <a:xfrm>
            <a:off x="-6" y="1224951"/>
            <a:ext cx="12776222" cy="5628160"/>
          </a:xfrm>
          <a:prstGeom prst="rect">
            <a:avLst/>
          </a:prstGeom>
        </p:spPr>
      </p:pic>
      <p:sp>
        <p:nvSpPr>
          <p:cNvPr id="19" name="Rectangle 2"/>
          <p:cNvSpPr/>
          <p:nvPr userDrawn="1"/>
        </p:nvSpPr>
        <p:spPr>
          <a:xfrm>
            <a:off x="-18883" y="-34504"/>
            <a:ext cx="12492679" cy="6978768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0" y="-23062"/>
            <a:ext cx="12371521" cy="123932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Bild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5" y="110336"/>
            <a:ext cx="1894986" cy="101865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24716" y="-23062"/>
            <a:ext cx="9289484" cy="13255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3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8"/>
          <a:stretch/>
        </p:blipFill>
        <p:spPr>
          <a:xfrm>
            <a:off x="-6" y="1224951"/>
            <a:ext cx="12776222" cy="562816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82850" y="-23062"/>
            <a:ext cx="9531350" cy="13255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Bild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5" y="110336"/>
            <a:ext cx="1894986" cy="10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4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5" y="110336"/>
            <a:ext cx="1894986" cy="101865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82850" y="-23062"/>
            <a:ext cx="9531350" cy="13255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151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96F11-B6FD-45F1-BB32-954CDC6F7A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8C2A-7CA3-4FD9-9622-2CBB9CE09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3"/>
          <p:cNvGrpSpPr/>
          <p:nvPr userDrawn="1"/>
        </p:nvGrpSpPr>
        <p:grpSpPr>
          <a:xfrm>
            <a:off x="-18888" y="-34504"/>
            <a:ext cx="12776222" cy="6978768"/>
            <a:chOff x="-6" y="-34504"/>
            <a:chExt cx="12776222" cy="6978768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304337"/>
              <a:ext cx="12776222" cy="6548774"/>
            </a:xfrm>
            <a:prstGeom prst="rect">
              <a:avLst/>
            </a:prstGeom>
          </p:spPr>
        </p:pic>
        <p:sp>
          <p:nvSpPr>
            <p:cNvPr id="7" name="Rectangle 2"/>
            <p:cNvSpPr/>
            <p:nvPr/>
          </p:nvSpPr>
          <p:spPr>
            <a:xfrm>
              <a:off x="-1" y="-34504"/>
              <a:ext cx="12492679" cy="6978768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5"/>
          <p:cNvSpPr/>
          <p:nvPr/>
        </p:nvSpPr>
        <p:spPr>
          <a:xfrm>
            <a:off x="0" y="-23062"/>
            <a:ext cx="12371521" cy="123932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2" descr="http://nomad-coe.eu/uploads/images/NOMAD_Logo_srgb_web_tlow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6" y="81109"/>
            <a:ext cx="2627850" cy="14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724716" y="-23062"/>
            <a:ext cx="9289484" cy="13255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99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8"/>
          <a:stretch/>
        </p:blipFill>
        <p:spPr>
          <a:xfrm>
            <a:off x="-6" y="1224951"/>
            <a:ext cx="12776222" cy="5628160"/>
          </a:xfrm>
          <a:prstGeom prst="rect">
            <a:avLst/>
          </a:prstGeom>
        </p:spPr>
      </p:pic>
      <p:pic>
        <p:nvPicPr>
          <p:cNvPr id="10" name="Picture 2" descr="http://nomad-coe.eu/uploads/images/NOMAD_Logo_srgb_web_tlow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6" y="81109"/>
            <a:ext cx="2627850" cy="14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24716" y="-23062"/>
            <a:ext cx="9289484" cy="13255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16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nomad-coe.eu/uploads/images/NOMAD_Logo_srgb_web_tlow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6" y="81109"/>
            <a:ext cx="2627850" cy="14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24716" y="-23062"/>
            <a:ext cx="9289484" cy="13255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13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96F11-B6FD-45F1-BB32-954CDC6F7A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8C2A-7CA3-4FD9-9622-2CBB9CE09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>
            <a:off x="0" y="-23062"/>
            <a:ext cx="12371521" cy="123932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4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080-EB42-4B72-86C7-07B9B31C357F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E93D-9B26-4754-A743-109C8889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60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96F11-B6FD-45F1-BB32-954CDC6F7A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8C2A-7CA3-4FD9-9622-2CBB9CE09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96F11-B6FD-45F1-BB32-954CDC6F7A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8C2A-7CA3-4FD9-9622-2CBB9CE09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3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96F11-B6FD-45F1-BB32-954CDC6F7A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8C2A-7CA3-4FD9-9622-2CBB9CE09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96F11-B6FD-45F1-BB32-954CDC6F7A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8C2A-7CA3-4FD9-9622-2CBB9CE09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4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96F11-B6FD-45F1-BB32-954CDC6F7A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8C2A-7CA3-4FD9-9622-2CBB9CE09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6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96F11-B6FD-45F1-BB32-954CDC6F7A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8C2A-7CA3-4FD9-9622-2CBB9CE09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080-EB42-4B72-86C7-07B9B31C357F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E93D-9B26-4754-A743-109C8889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77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080-EB42-4B72-86C7-07B9B31C357F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E93D-9B26-4754-A743-109C8889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080-EB42-4B72-86C7-07B9B31C357F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E93D-9B26-4754-A743-109C8889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25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080-EB42-4B72-86C7-07B9B31C357F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E93D-9B26-4754-A743-109C8889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61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080-EB42-4B72-86C7-07B9B31C357F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E93D-9B26-4754-A743-109C8889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4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080-EB42-4B72-86C7-07B9B31C357F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E93D-9B26-4754-A743-109C8889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080-EB42-4B72-86C7-07B9B31C357F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E93D-9B26-4754-A743-109C8889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1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D1080-EB42-4B72-86C7-07B9B31C357F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2E93D-9B26-4754-A743-109C8889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4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96F11-B6FD-45F1-BB32-954CDC6F7A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A8C2A-7CA3-4FD9-9622-2CBB9CE09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>
            <a:off x="0" y="-23062"/>
            <a:ext cx="12371521" cy="123932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7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5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18" Type="http://schemas.openxmlformats.org/officeDocument/2006/relationships/image" Target="../media/image6.png"/><Relationship Id="rId3" Type="http://schemas.openxmlformats.org/officeDocument/2006/relationships/image" Target="../media/image25.png"/><Relationship Id="rId21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3.jpg"/><Relationship Id="rId17" Type="http://schemas.openxmlformats.org/officeDocument/2006/relationships/image" Target="../media/image38.png"/><Relationship Id="rId2" Type="http://schemas.openxmlformats.org/officeDocument/2006/relationships/image" Target="../media/image24.png"/><Relationship Id="rId16" Type="http://schemas.openxmlformats.org/officeDocument/2006/relationships/image" Target="../media/image37.pn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5" Type="http://schemas.openxmlformats.org/officeDocument/2006/relationships/image" Target="../media/image36.png"/><Relationship Id="rId10" Type="http://schemas.openxmlformats.org/officeDocument/2006/relationships/image" Target="../media/image31.JPG"/><Relationship Id="rId19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1.tif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3185" y="1803185"/>
            <a:ext cx="8487135" cy="455106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432000" y="396585"/>
            <a:ext cx="655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NOMAD Centre of Excellence</a:t>
            </a:r>
          </a:p>
        </p:txBody>
      </p:sp>
      <p:sp>
        <p:nvSpPr>
          <p:cNvPr id="58" name="AutoShape 2" descr="Image result for dead cross picture"/>
          <p:cNvSpPr>
            <a:spLocks noChangeAspect="1" noChangeArrowheads="1"/>
          </p:cNvSpPr>
          <p:nvPr/>
        </p:nvSpPr>
        <p:spPr bwMode="auto">
          <a:xfrm>
            <a:off x="155575" y="738707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58064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A77C27-81F1-4105-BB28-854AD526F0C4}"/>
              </a:ext>
            </a:extLst>
          </p:cNvPr>
          <p:cNvSpPr txBox="1"/>
          <p:nvPr/>
        </p:nvSpPr>
        <p:spPr>
          <a:xfrm>
            <a:off x="2552367" y="1226362"/>
            <a:ext cx="721011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ea typeface="Open Sans Light" panose="020B0306030504020204" pitchFamily="34" charset="0"/>
                <a:cs typeface="Open Sans Light" panose="020B0306030504020204" pitchFamily="34" charset="0"/>
              </a:rPr>
              <a:t>NOMAD Repository since 2014, NOMAD </a:t>
            </a:r>
            <a:r>
              <a:rPr lang="en-US" sz="2400" dirty="0" err="1">
                <a:ea typeface="Open Sans Light" panose="020B0306030504020204" pitchFamily="34" charset="0"/>
                <a:cs typeface="Open Sans Light" panose="020B0306030504020204" pitchFamily="34" charset="0"/>
              </a:rPr>
              <a:t>CoE</a:t>
            </a:r>
            <a:r>
              <a:rPr lang="en-US" sz="2400" dirty="0">
                <a:ea typeface="Open Sans Light" panose="020B0306030504020204" pitchFamily="34" charset="0"/>
                <a:cs typeface="Open Sans Light" panose="020B0306030504020204" pitchFamily="34" charset="0"/>
              </a:rPr>
              <a:t> since 2015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" y="6356205"/>
            <a:ext cx="656951" cy="4371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5332" y="6405513"/>
            <a:ext cx="10979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NOMAD </a:t>
            </a:r>
            <a:r>
              <a:rPr lang="en-US" sz="1600" dirty="0" err="1"/>
              <a:t>CoE</a:t>
            </a:r>
            <a:r>
              <a:rPr lang="en-US" sz="1600" dirty="0"/>
              <a:t> receives funding from the European Union’s Horizon program under the grant agreement Nº 951786.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4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7817"/>
    </mc:Choice>
    <mc:Fallback xmlns="">
      <p:transition advTm="1478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4"/>
          <p:cNvSpPr/>
          <p:nvPr/>
        </p:nvSpPr>
        <p:spPr>
          <a:xfrm>
            <a:off x="371281" y="741680"/>
            <a:ext cx="11820719" cy="6116320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46A4A-4B0B-4382-915F-E9A2CF52E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23" y="1258636"/>
            <a:ext cx="6269040" cy="4797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36628F6-F0F6-43F9-BBF8-414D434DCAB6}"/>
              </a:ext>
            </a:extLst>
          </p:cNvPr>
          <p:cNvSpPr txBox="1">
            <a:spLocks/>
          </p:cNvSpPr>
          <p:nvPr/>
        </p:nvSpPr>
        <p:spPr>
          <a:xfrm>
            <a:off x="469841" y="2338379"/>
            <a:ext cx="4803200" cy="26930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dirty="0"/>
              <a:t>We tackle </a:t>
            </a:r>
            <a:r>
              <a:rPr lang="en-US" b="1" i="1" dirty="0">
                <a:solidFill>
                  <a:srgbClr val="002060"/>
                </a:solidFill>
              </a:rPr>
              <a:t>most modern </a:t>
            </a:r>
            <a:r>
              <a:rPr lang="en-US" dirty="0"/>
              <a:t>and computationally </a:t>
            </a:r>
            <a:r>
              <a:rPr lang="en-US" b="1" i="1" dirty="0">
                <a:solidFill>
                  <a:srgbClr val="002060"/>
                </a:solidFill>
              </a:rPr>
              <a:t>most demanding</a:t>
            </a:r>
            <a:r>
              <a:rPr lang="en-US" dirty="0">
                <a:solidFill>
                  <a:srgbClr val="3ACACE"/>
                </a:solidFill>
              </a:rPr>
              <a:t> </a:t>
            </a:r>
            <a:r>
              <a:rPr lang="en-US" dirty="0"/>
              <a:t>methodology with </a:t>
            </a:r>
            <a:r>
              <a:rPr lang="en-US" b="1" i="1" dirty="0">
                <a:solidFill>
                  <a:srgbClr val="002060"/>
                </a:solidFill>
              </a:rPr>
              <a:t>highest accuracy </a:t>
            </a:r>
            <a:r>
              <a:rPr lang="en-US" dirty="0"/>
              <a:t>to address future-oriented research problems</a:t>
            </a:r>
          </a:p>
          <a:p>
            <a:pPr marL="0" indent="0">
              <a:buNone/>
            </a:pPr>
            <a:endParaRPr lang="aa-ET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5D2C9-0148-4FB1-9387-5D4E7A687650}"/>
              </a:ext>
            </a:extLst>
          </p:cNvPr>
          <p:cNvSpPr txBox="1"/>
          <p:nvPr/>
        </p:nvSpPr>
        <p:spPr>
          <a:xfrm>
            <a:off x="3852536" y="5887084"/>
            <a:ext cx="8339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n w="9525">
                  <a:noFill/>
                  <a:prstDash val="solid"/>
                </a:ln>
                <a:ea typeface="Tahoma" panose="020B0604030504040204" pitchFamily="34" charset="0"/>
                <a:cs typeface="Arial" panose="020B0604020202020204" pitchFamily="34" charset="0"/>
              </a:rPr>
              <a:t>Scaling of various methods and system size (#of atoms) currently possible </a:t>
            </a:r>
            <a:endParaRPr lang="aa-ET" sz="2000" dirty="0">
              <a:ln w="9525">
                <a:noFill/>
                <a:prstDash val="solid"/>
              </a:ln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-15838"/>
            <a:ext cx="12192000" cy="10429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" y="-5970"/>
            <a:ext cx="2365959" cy="12735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71588" y="213232"/>
            <a:ext cx="694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Challenges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DAB9BF-DA14-4311-B67C-EE09DD15E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100" y="41926"/>
            <a:ext cx="1548483" cy="1306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" y="6356205"/>
            <a:ext cx="656951" cy="4371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332" y="6405513"/>
            <a:ext cx="10979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NOMAD </a:t>
            </a:r>
            <a:r>
              <a:rPr lang="en-US" sz="1600" dirty="0" err="1"/>
              <a:t>CoE</a:t>
            </a:r>
            <a:r>
              <a:rPr lang="en-US" sz="1600" dirty="0"/>
              <a:t> receives funding from the European Union’s Horizon program under the grant agreement Nº 951786. </a:t>
            </a:r>
          </a:p>
        </p:txBody>
      </p:sp>
    </p:spTree>
    <p:extLst>
      <p:ext uri="{BB962C8B-B14F-4D97-AF65-F5344CB8AC3E}">
        <p14:creationId xmlns:p14="http://schemas.microsoft.com/office/powerpoint/2010/main" val="1255119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4"/>
          <p:cNvSpPr/>
          <p:nvPr/>
        </p:nvSpPr>
        <p:spPr>
          <a:xfrm>
            <a:off x="371281" y="759497"/>
            <a:ext cx="11820719" cy="6116320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tangle 1"/>
          <p:cNvSpPr/>
          <p:nvPr/>
        </p:nvSpPr>
        <p:spPr>
          <a:xfrm>
            <a:off x="441900" y="1338146"/>
            <a:ext cx="4524509" cy="2928583"/>
          </a:xfrm>
          <a:prstGeom prst="rect">
            <a:avLst/>
          </a:prstGeom>
          <a:solidFill>
            <a:srgbClr val="3AC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36628F6-F0F6-43F9-BBF8-414D434DCAB6}"/>
              </a:ext>
            </a:extLst>
          </p:cNvPr>
          <p:cNvSpPr txBox="1">
            <a:spLocks/>
          </p:cNvSpPr>
          <p:nvPr/>
        </p:nvSpPr>
        <p:spPr>
          <a:xfrm>
            <a:off x="451426" y="1385770"/>
            <a:ext cx="4515191" cy="20006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The pillars develop </a:t>
            </a:r>
            <a:r>
              <a:rPr lang="en-US" dirty="0" err="1">
                <a:solidFill>
                  <a:schemeClr val="bg1"/>
                </a:solidFill>
              </a:rPr>
              <a:t>exascale</a:t>
            </a:r>
            <a:r>
              <a:rPr lang="en-US" dirty="0">
                <a:solidFill>
                  <a:schemeClr val="bg1"/>
                </a:solidFill>
              </a:rPr>
              <a:t>…</a:t>
            </a:r>
          </a:p>
          <a:p>
            <a:pPr marL="36576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Codes (WP1-3) </a:t>
            </a:r>
          </a:p>
          <a:p>
            <a:pPr marL="36576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for all code families</a:t>
            </a:r>
          </a:p>
          <a:p>
            <a:pPr marL="36576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Workflows (WP4-5)</a:t>
            </a:r>
          </a:p>
          <a:p>
            <a:pPr marL="36576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Big Data AI analytics (WP6)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All offered as libraries.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6A3912-4035-4DDE-B712-D700E98A4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935" y="1342780"/>
            <a:ext cx="6048880" cy="50106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6174"/>
            <a:ext cx="12192000" cy="10429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" y="3694"/>
            <a:ext cx="2365959" cy="12735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3625" y="222896"/>
            <a:ext cx="7587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Organization in </a:t>
            </a:r>
            <a:r>
              <a:rPr lang="de-DE" sz="3200" b="1" dirty="0" err="1">
                <a:solidFill>
                  <a:schemeClr val="bg1"/>
                </a:solidFill>
              </a:rPr>
              <a:t>Pillars</a:t>
            </a:r>
            <a:r>
              <a:rPr lang="de-DE" sz="3200" b="1">
                <a:solidFill>
                  <a:schemeClr val="bg1"/>
                </a:solidFill>
              </a:rPr>
              <a:t> and Work Packages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DAB9BF-DA14-4311-B67C-EE09DD15E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100" y="41926"/>
            <a:ext cx="1548483" cy="13063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" y="6356205"/>
            <a:ext cx="656951" cy="4371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5332" y="6405513"/>
            <a:ext cx="10979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NOMAD </a:t>
            </a:r>
            <a:r>
              <a:rPr lang="en-US" sz="1600" dirty="0" err="1"/>
              <a:t>CoE</a:t>
            </a:r>
            <a:r>
              <a:rPr lang="en-US" sz="1600" dirty="0"/>
              <a:t> receives funding from the European Union’s Horizon program under the grant agreement Nº 951786.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B9AD7A-7E2F-4C13-9C77-C279F59BC1F3}"/>
              </a:ext>
            </a:extLst>
          </p:cNvPr>
          <p:cNvSpPr/>
          <p:nvPr/>
        </p:nvSpPr>
        <p:spPr>
          <a:xfrm>
            <a:off x="441899" y="4423884"/>
            <a:ext cx="4524509" cy="1824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2800" dirty="0"/>
              <a:t>Finally demonstrated by two use cases (WP9) from urgent energy and environmental research: water splitting and thermoelectrics.</a:t>
            </a:r>
          </a:p>
        </p:txBody>
      </p:sp>
    </p:spTree>
    <p:extLst>
      <p:ext uri="{BB962C8B-B14F-4D97-AF65-F5344CB8AC3E}">
        <p14:creationId xmlns:p14="http://schemas.microsoft.com/office/powerpoint/2010/main" val="31440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4"/>
          <p:cNvSpPr/>
          <p:nvPr/>
        </p:nvSpPr>
        <p:spPr>
          <a:xfrm>
            <a:off x="371281" y="759497"/>
            <a:ext cx="11820719" cy="6116320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0" y="-6174"/>
            <a:ext cx="12192000" cy="10429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" y="3694"/>
            <a:ext cx="2365959" cy="12735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3625" y="222896"/>
            <a:ext cx="7587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DAB9BF-DA14-4311-B67C-EE09DD15E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100" y="41926"/>
            <a:ext cx="1548483" cy="1306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" y="6356205"/>
            <a:ext cx="656951" cy="4371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5332" y="6405513"/>
            <a:ext cx="10979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NOMAD </a:t>
            </a:r>
            <a:r>
              <a:rPr lang="en-US" sz="1600" dirty="0" err="1"/>
              <a:t>CoE</a:t>
            </a:r>
            <a:r>
              <a:rPr lang="en-US" sz="1600" dirty="0"/>
              <a:t> receives funding from the European Union’s Horizon program under the grant agreement Nº 951786. </a:t>
            </a:r>
          </a:p>
        </p:txBody>
      </p:sp>
    </p:spTree>
    <p:extLst>
      <p:ext uri="{BB962C8B-B14F-4D97-AF65-F5344CB8AC3E}">
        <p14:creationId xmlns:p14="http://schemas.microsoft.com/office/powerpoint/2010/main" val="12684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4"/>
          <p:cNvSpPr/>
          <p:nvPr/>
        </p:nvSpPr>
        <p:spPr>
          <a:xfrm>
            <a:off x="371281" y="759497"/>
            <a:ext cx="11820719" cy="611632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0" y="-6174"/>
            <a:ext cx="12192000" cy="10429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" y="3694"/>
            <a:ext cx="2365959" cy="12735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3625" y="222896"/>
            <a:ext cx="7587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DAB9BF-DA14-4311-B67C-EE09DD15E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100" y="41926"/>
            <a:ext cx="1548483" cy="1306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" y="6356205"/>
            <a:ext cx="656951" cy="4371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5332" y="6405513"/>
            <a:ext cx="10979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NOMAD </a:t>
            </a:r>
            <a:r>
              <a:rPr lang="en-US" sz="1600" dirty="0" err="1"/>
              <a:t>CoE</a:t>
            </a:r>
            <a:r>
              <a:rPr lang="en-US" sz="1600" dirty="0"/>
              <a:t> receives funding from the European Union’s Horizon program under the grant agreement Nº 951786. </a:t>
            </a:r>
          </a:p>
        </p:txBody>
      </p:sp>
    </p:spTree>
    <p:extLst>
      <p:ext uri="{BB962C8B-B14F-4D97-AF65-F5344CB8AC3E}">
        <p14:creationId xmlns:p14="http://schemas.microsoft.com/office/powerpoint/2010/main" val="23136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7411" y="2434341"/>
            <a:ext cx="7001179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On the upper right side you will often see the logo of the Max Planck Society. Please feel free to replace this by the logo of your institute.</a:t>
            </a:r>
          </a:p>
        </p:txBody>
      </p:sp>
    </p:spTree>
    <p:extLst>
      <p:ext uri="{BB962C8B-B14F-4D97-AF65-F5344CB8AC3E}">
        <p14:creationId xmlns:p14="http://schemas.microsoft.com/office/powerpoint/2010/main" val="3199490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3185" y="1803185"/>
            <a:ext cx="8487135" cy="4551061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432000" y="396585"/>
            <a:ext cx="655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NOMAD Centre of Excellence</a:t>
            </a:r>
          </a:p>
        </p:txBody>
      </p:sp>
      <p:sp>
        <p:nvSpPr>
          <p:cNvPr id="58" name="AutoShape 2" descr="Image result for dead cross picture"/>
          <p:cNvSpPr>
            <a:spLocks noChangeAspect="1" noChangeArrowheads="1"/>
          </p:cNvSpPr>
          <p:nvPr/>
        </p:nvSpPr>
        <p:spPr bwMode="auto">
          <a:xfrm>
            <a:off x="155575" y="738707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20831244">
            <a:off x="1484024" y="3311389"/>
            <a:ext cx="9574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Next level started October 2020</a:t>
            </a:r>
          </a:p>
          <a:p>
            <a:endParaRPr lang="en-US" sz="54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58064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A77C27-81F1-4105-BB28-854AD526F0C4}"/>
              </a:ext>
            </a:extLst>
          </p:cNvPr>
          <p:cNvSpPr txBox="1"/>
          <p:nvPr/>
        </p:nvSpPr>
        <p:spPr>
          <a:xfrm>
            <a:off x="2552367" y="1226362"/>
            <a:ext cx="721011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ea typeface="Open Sans Light" panose="020B0306030504020204" pitchFamily="34" charset="0"/>
                <a:cs typeface="Open Sans Light" panose="020B0306030504020204" pitchFamily="34" charset="0"/>
              </a:rPr>
              <a:t>NOMAD Repository since 2014, NOMAD </a:t>
            </a:r>
            <a:r>
              <a:rPr lang="en-US" sz="2400" dirty="0" err="1">
                <a:ea typeface="Open Sans Light" panose="020B0306030504020204" pitchFamily="34" charset="0"/>
                <a:cs typeface="Open Sans Light" panose="020B0306030504020204" pitchFamily="34" charset="0"/>
              </a:rPr>
              <a:t>CoE</a:t>
            </a:r>
            <a:r>
              <a:rPr lang="en-US" sz="2400" dirty="0">
                <a:ea typeface="Open Sans Light" panose="020B0306030504020204" pitchFamily="34" charset="0"/>
                <a:cs typeface="Open Sans Light" panose="020B0306030504020204" pitchFamily="34" charset="0"/>
              </a:rPr>
              <a:t> since 2015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" y="6356205"/>
            <a:ext cx="656951" cy="437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5332" y="6405513"/>
            <a:ext cx="10979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NOMAD </a:t>
            </a:r>
            <a:r>
              <a:rPr lang="en-US" sz="1600" dirty="0" err="1"/>
              <a:t>CoE</a:t>
            </a:r>
            <a:r>
              <a:rPr lang="en-US" sz="1600" dirty="0"/>
              <a:t> receives funding from the European Union’s Horizon program under the grant agreement Nº 951786.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3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3185" y="1803185"/>
            <a:ext cx="8487135" cy="4551061"/>
          </a:xfrm>
          <a:prstGeom prst="rect">
            <a:avLst/>
          </a:prstGeom>
          <a:blipFill dpi="0" rotWithShape="1"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432000" y="396585"/>
            <a:ext cx="655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NOMAD Centre of Excellence</a:t>
            </a:r>
          </a:p>
        </p:txBody>
      </p:sp>
      <p:sp>
        <p:nvSpPr>
          <p:cNvPr id="58" name="AutoShape 2" descr="Image result for dead cross picture"/>
          <p:cNvSpPr>
            <a:spLocks noChangeAspect="1" noChangeArrowheads="1"/>
          </p:cNvSpPr>
          <p:nvPr/>
        </p:nvSpPr>
        <p:spPr bwMode="auto">
          <a:xfrm>
            <a:off x="155575" y="738707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58064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398F27-E390-4980-BD0E-006708B3B893}"/>
              </a:ext>
            </a:extLst>
          </p:cNvPr>
          <p:cNvSpPr/>
          <p:nvPr/>
        </p:nvSpPr>
        <p:spPr>
          <a:xfrm>
            <a:off x="10180322" y="1077583"/>
            <a:ext cx="1643651" cy="2037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588" y="229070"/>
            <a:ext cx="694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  <a:latin typeface="Titillium Web SemiBold" panose="00000700000000000000" pitchFamily="2" charset="0"/>
              </a:rPr>
              <a:t>Scope of  NOMAD CoE</a:t>
            </a:r>
            <a:endParaRPr lang="en-US" sz="3200" dirty="0">
              <a:solidFill>
                <a:schemeClr val="bg1"/>
              </a:solidFill>
              <a:latin typeface="Titillium Web SemiBold" panose="000007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-6174"/>
            <a:ext cx="12192000" cy="10429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" y="3694"/>
            <a:ext cx="2365959" cy="12735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01494" y="311791"/>
            <a:ext cx="808962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3200" b="1" dirty="0">
                <a:solidFill>
                  <a:schemeClr val="bg1"/>
                </a:solidFill>
              </a:rPr>
              <a:t>The Novel Materials Discovery (NOMAD) CoE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DAB9BF-DA14-4311-B67C-EE09DD15E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100" y="41926"/>
            <a:ext cx="1548483" cy="13063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7040" y="1340222"/>
            <a:ext cx="985616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rgbClr val="002060"/>
                </a:solidFill>
              </a:rPr>
              <a:t>Brief Summary of Concept, Structure, and Planned 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340" y="5341675"/>
            <a:ext cx="10595745" cy="1012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" y="6356205"/>
            <a:ext cx="656951" cy="4371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5332" y="6405513"/>
            <a:ext cx="10979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NOMAD </a:t>
            </a:r>
            <a:r>
              <a:rPr lang="en-US" sz="1600" dirty="0" err="1"/>
              <a:t>CoE</a:t>
            </a:r>
            <a:r>
              <a:rPr lang="en-US" sz="1600" dirty="0"/>
              <a:t> receives funding from the European Union’s Horizon program under the grant agreement Nº 951786.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61" y="1799250"/>
            <a:ext cx="8379181" cy="44710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6800" y="5498104"/>
            <a:ext cx="9421091" cy="84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A77C27-81F1-4105-BB28-854AD526F0C4}"/>
              </a:ext>
            </a:extLst>
          </p:cNvPr>
          <p:cNvSpPr txBox="1"/>
          <p:nvPr/>
        </p:nvSpPr>
        <p:spPr>
          <a:xfrm>
            <a:off x="699655" y="2096717"/>
            <a:ext cx="11043656" cy="344709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2400"/>
              </a:spcAft>
            </a:pPr>
            <a:r>
              <a:rPr lang="en-US" sz="2800" dirty="0"/>
              <a:t>The NOMAD CoE will assess and exploit the characteristics of next generation HPC for </a:t>
            </a:r>
            <a:r>
              <a:rPr lang="en-US" sz="2800" i="1" dirty="0"/>
              <a:t>ab initio </a:t>
            </a:r>
            <a:r>
              <a:rPr lang="en-US" sz="2800" dirty="0"/>
              <a:t>computational materials science, to enable investigations of </a:t>
            </a:r>
            <a:r>
              <a:rPr lang="en-US" sz="2800" b="1" i="1" dirty="0">
                <a:solidFill>
                  <a:srgbClr val="002060"/>
                </a:solidFill>
              </a:rPr>
              <a:t>systems of higher complexity </a:t>
            </a:r>
            <a:r>
              <a:rPr lang="en-US" sz="2800" dirty="0"/>
              <a:t>(space and time), consideration of </a:t>
            </a:r>
            <a:r>
              <a:rPr lang="en-US" sz="2800" b="1" i="1" dirty="0">
                <a:solidFill>
                  <a:srgbClr val="002060"/>
                </a:solidFill>
              </a:rPr>
              <a:t>metastable states </a:t>
            </a:r>
            <a:r>
              <a:rPr lang="en-US" sz="2800" dirty="0"/>
              <a:t>and </a:t>
            </a:r>
            <a:r>
              <a:rPr lang="en-US" sz="2800" b="1" i="1" dirty="0">
                <a:solidFill>
                  <a:srgbClr val="002060"/>
                </a:solidFill>
              </a:rPr>
              <a:t>temperature</a:t>
            </a:r>
            <a:r>
              <a:rPr lang="en-US" sz="2800" i="1" dirty="0"/>
              <a:t>,</a:t>
            </a:r>
            <a:r>
              <a:rPr lang="en-US" sz="2800" dirty="0"/>
              <a:t> and all this at significantly </a:t>
            </a:r>
            <a:r>
              <a:rPr lang="en-US" sz="2800" b="1" i="1" dirty="0">
                <a:solidFill>
                  <a:srgbClr val="002060"/>
                </a:solidFill>
              </a:rPr>
              <a:t>higher accuracy and precision</a:t>
            </a:r>
            <a:r>
              <a:rPr lang="en-US" sz="2800" b="1" i="1" dirty="0"/>
              <a:t> </a:t>
            </a:r>
            <a:r>
              <a:rPr lang="en-US" sz="2800" dirty="0"/>
              <a:t> than what is possible today</a:t>
            </a:r>
            <a:r>
              <a:rPr lang="en-US" sz="2800" dirty="0">
                <a:solidFill>
                  <a:srgbClr val="002060"/>
                </a:solidFill>
              </a:rPr>
              <a:t>.*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(*) This was suggested/requested by our industrial advisory board and second shell.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34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17">
        <p:split orient="vert"/>
      </p:transition>
    </mc:Choice>
    <mc:Fallback xmlns="">
      <p:transition spd="slow" advTm="14781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4"/>
          <p:cNvSpPr/>
          <p:nvPr/>
        </p:nvSpPr>
        <p:spPr>
          <a:xfrm>
            <a:off x="404941" y="712477"/>
            <a:ext cx="11820719" cy="6116320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LATVIJAS UNIVERSITATE (LU) 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12" y="2365875"/>
            <a:ext cx="3979440" cy="289886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22" name="Straight Connector 21"/>
          <p:cNvCxnSpPr/>
          <p:nvPr/>
        </p:nvCxnSpPr>
        <p:spPr>
          <a:xfrm flipV="1">
            <a:off x="6327616" y="2187220"/>
            <a:ext cx="1170083" cy="1139744"/>
          </a:xfrm>
          <a:prstGeom prst="line">
            <a:avLst/>
          </a:prstGeom>
          <a:ln>
            <a:solidFill>
              <a:srgbClr val="397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764432" y="3015335"/>
            <a:ext cx="2576021" cy="935594"/>
          </a:xfrm>
          <a:prstGeom prst="line">
            <a:avLst/>
          </a:prstGeom>
          <a:ln>
            <a:solidFill>
              <a:srgbClr val="397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82" idx="1"/>
          </p:cNvCxnSpPr>
          <p:nvPr/>
        </p:nvCxnSpPr>
        <p:spPr>
          <a:xfrm>
            <a:off x="5759198" y="3976424"/>
            <a:ext cx="2563103" cy="268877"/>
          </a:xfrm>
          <a:prstGeom prst="line">
            <a:avLst/>
          </a:prstGeom>
          <a:ln>
            <a:solidFill>
              <a:srgbClr val="397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86" idx="0"/>
          </p:cNvCxnSpPr>
          <p:nvPr/>
        </p:nvCxnSpPr>
        <p:spPr>
          <a:xfrm>
            <a:off x="4765197" y="4736086"/>
            <a:ext cx="1429346" cy="675727"/>
          </a:xfrm>
          <a:prstGeom prst="line">
            <a:avLst/>
          </a:prstGeom>
          <a:ln>
            <a:solidFill>
              <a:srgbClr val="397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4994582" y="2183726"/>
            <a:ext cx="1320719" cy="1049350"/>
          </a:xfrm>
          <a:prstGeom prst="line">
            <a:avLst/>
          </a:prstGeom>
          <a:ln>
            <a:solidFill>
              <a:srgbClr val="397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3937391" y="3168133"/>
            <a:ext cx="1373477" cy="904937"/>
          </a:xfrm>
          <a:prstGeom prst="line">
            <a:avLst/>
          </a:prstGeom>
          <a:ln>
            <a:solidFill>
              <a:srgbClr val="397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954810" y="4407520"/>
            <a:ext cx="1201148" cy="1010864"/>
          </a:xfrm>
          <a:prstGeom prst="line">
            <a:avLst/>
          </a:prstGeom>
          <a:ln>
            <a:solidFill>
              <a:srgbClr val="397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3937391" y="3928152"/>
            <a:ext cx="1123772" cy="36817"/>
          </a:xfrm>
          <a:prstGeom prst="line">
            <a:avLst/>
          </a:prstGeom>
          <a:ln>
            <a:solidFill>
              <a:srgbClr val="397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930018" y="3937278"/>
            <a:ext cx="1145657" cy="471178"/>
          </a:xfrm>
          <a:prstGeom prst="line">
            <a:avLst/>
          </a:prstGeom>
          <a:ln>
            <a:solidFill>
              <a:srgbClr val="397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492050" y="1263926"/>
            <a:ext cx="2687809" cy="914416"/>
          </a:xfrm>
          <a:prstGeom prst="rect">
            <a:avLst/>
          </a:prstGeom>
          <a:solidFill>
            <a:schemeClr val="bg1"/>
          </a:solidFill>
          <a:ln>
            <a:solidFill>
              <a:srgbClr val="397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213347" y="1263926"/>
            <a:ext cx="2568703" cy="914415"/>
          </a:xfrm>
          <a:prstGeom prst="rect">
            <a:avLst/>
          </a:prstGeom>
          <a:solidFill>
            <a:schemeClr val="bg1"/>
          </a:solidFill>
          <a:ln>
            <a:solidFill>
              <a:srgbClr val="397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8345687" y="2277171"/>
            <a:ext cx="3473798" cy="1049679"/>
          </a:xfrm>
          <a:prstGeom prst="rect">
            <a:avLst/>
          </a:prstGeom>
          <a:solidFill>
            <a:schemeClr val="bg1"/>
          </a:solidFill>
          <a:ln>
            <a:solidFill>
              <a:srgbClr val="397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02668" y="2350180"/>
            <a:ext cx="2369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HUMBOLDT-UNIVERSITÄT ZU BERLIN (HUB)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844" y="2402626"/>
            <a:ext cx="831746" cy="81843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8322301" y="3381255"/>
            <a:ext cx="3497183" cy="1728092"/>
          </a:xfrm>
          <a:prstGeom prst="rect">
            <a:avLst/>
          </a:prstGeom>
          <a:solidFill>
            <a:schemeClr val="bg1"/>
          </a:solidFill>
          <a:ln>
            <a:solidFill>
              <a:srgbClr val="397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75290" y="3434188"/>
            <a:ext cx="2494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PLANCK SOCIETY</a:t>
            </a:r>
          </a:p>
          <a:p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Fritz Haber Institute  (coordinator)</a:t>
            </a:r>
          </a:p>
          <a:p>
            <a:pPr marL="285750" indent="-285750">
              <a:buFontTx/>
              <a:buChar char="-"/>
            </a:pPr>
            <a:r>
              <a:rPr lang="en-US" dirty="0"/>
              <a:t>MPCDF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183" y="3406190"/>
            <a:ext cx="866208" cy="7611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551" y="4251706"/>
            <a:ext cx="809731" cy="774525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8336245" y="5154193"/>
            <a:ext cx="3483239" cy="1043012"/>
          </a:xfrm>
          <a:prstGeom prst="rect">
            <a:avLst/>
          </a:prstGeom>
          <a:solidFill>
            <a:schemeClr val="bg1"/>
          </a:solidFill>
          <a:ln>
            <a:solidFill>
              <a:srgbClr val="397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49943" y="5164804"/>
            <a:ext cx="1595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TECHNISCHE UNIVERSITÄT WIEN (TUW) 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429" y="5406484"/>
            <a:ext cx="1878437" cy="54662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4157274" y="5411813"/>
            <a:ext cx="4074538" cy="764000"/>
          </a:xfrm>
          <a:prstGeom prst="rect">
            <a:avLst/>
          </a:prstGeom>
          <a:solidFill>
            <a:schemeClr val="bg1"/>
          </a:solidFill>
          <a:ln>
            <a:solidFill>
              <a:srgbClr val="397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32805" y="5431742"/>
            <a:ext cx="383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BARCELONA </a:t>
            </a:r>
          </a:p>
          <a:p>
            <a:r>
              <a:rPr lang="en-US" dirty="0"/>
              <a:t>SUPERCOMPUTING CENTER - (BSC)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30" b="1639"/>
          <a:stretch/>
        </p:blipFill>
        <p:spPr>
          <a:xfrm>
            <a:off x="4255676" y="5513074"/>
            <a:ext cx="552998" cy="460446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344056" y="4887561"/>
            <a:ext cx="3593335" cy="1288252"/>
          </a:xfrm>
          <a:prstGeom prst="rect">
            <a:avLst/>
          </a:prstGeom>
          <a:solidFill>
            <a:schemeClr val="bg1"/>
          </a:solidFill>
          <a:ln>
            <a:solidFill>
              <a:srgbClr val="397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71546" y="4926838"/>
            <a:ext cx="2824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COMMISSARIAT A L’ENERGIE ATOMIQUE ET AUX ENERGIES ALTERNATIVES (CEA) </a:t>
            </a:r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5" y="5064865"/>
            <a:ext cx="725465" cy="595848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352790" y="4036842"/>
            <a:ext cx="3593335" cy="721490"/>
          </a:xfrm>
          <a:prstGeom prst="rect">
            <a:avLst/>
          </a:prstGeom>
          <a:solidFill>
            <a:schemeClr val="bg1"/>
          </a:solidFill>
          <a:ln>
            <a:solidFill>
              <a:srgbClr val="397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27364" y="4088149"/>
            <a:ext cx="2530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CAMBRIDGE (CAM) 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7" y="4113303"/>
            <a:ext cx="690583" cy="607713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352790" y="3235149"/>
            <a:ext cx="3593335" cy="724101"/>
          </a:xfrm>
          <a:prstGeom prst="rect">
            <a:avLst/>
          </a:prstGeom>
          <a:solidFill>
            <a:schemeClr val="bg1"/>
          </a:solidFill>
          <a:ln>
            <a:solidFill>
              <a:srgbClr val="397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3320" y="3256878"/>
            <a:ext cx="261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UNIVERSITY OF WARWICK  (WAR)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1" y="3299477"/>
            <a:ext cx="907990" cy="602037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352790" y="2275621"/>
            <a:ext cx="3593335" cy="892512"/>
          </a:xfrm>
          <a:prstGeom prst="rect">
            <a:avLst/>
          </a:prstGeom>
          <a:solidFill>
            <a:schemeClr val="bg1"/>
          </a:solidFill>
          <a:ln>
            <a:solidFill>
              <a:srgbClr val="397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17947" y="2257057"/>
            <a:ext cx="2364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UNIVERSITE CATHOLIQUE DE LOUVAIN (UCL) </a:t>
            </a:r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9" y="2518272"/>
            <a:ext cx="1620504" cy="373963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>
            <a:off x="352790" y="1250675"/>
            <a:ext cx="3040564" cy="934304"/>
          </a:xfrm>
          <a:prstGeom prst="rect">
            <a:avLst/>
          </a:prstGeom>
          <a:solidFill>
            <a:schemeClr val="bg1"/>
          </a:solidFill>
          <a:ln>
            <a:solidFill>
              <a:srgbClr val="397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90677" y="1440102"/>
            <a:ext cx="238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DANMARKS TEKNISKE UNIVERSITET (DTU) 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5" y="1366910"/>
            <a:ext cx="550159" cy="774681"/>
          </a:xfrm>
          <a:prstGeom prst="rect">
            <a:avLst/>
          </a:prstGeom>
        </p:spPr>
      </p:pic>
      <p:cxnSp>
        <p:nvCxnSpPr>
          <p:cNvPr id="114" name="Straight Connector 113"/>
          <p:cNvCxnSpPr/>
          <p:nvPr/>
        </p:nvCxnSpPr>
        <p:spPr>
          <a:xfrm>
            <a:off x="5834884" y="4380145"/>
            <a:ext cx="2498754" cy="1038239"/>
          </a:xfrm>
          <a:prstGeom prst="line">
            <a:avLst/>
          </a:prstGeom>
          <a:ln>
            <a:solidFill>
              <a:srgbClr val="397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0" y="-6174"/>
            <a:ext cx="12192000" cy="10429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" y="3694"/>
            <a:ext cx="2365959" cy="127359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771588" y="222896"/>
            <a:ext cx="694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The NOMAD CoE Consortium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51" y="1383003"/>
            <a:ext cx="723098" cy="5984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03381" y="1266518"/>
            <a:ext cx="1882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AALTO UNIVERSITY HELSINKI (AALTO) 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 flipV="1">
            <a:off x="3379454" y="2157108"/>
            <a:ext cx="2166336" cy="1579890"/>
          </a:xfrm>
          <a:prstGeom prst="line">
            <a:avLst/>
          </a:prstGeom>
          <a:ln>
            <a:solidFill>
              <a:srgbClr val="397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6359325" y="2192439"/>
            <a:ext cx="2541644" cy="1472210"/>
          </a:xfrm>
          <a:prstGeom prst="line">
            <a:avLst/>
          </a:prstGeom>
          <a:ln>
            <a:solidFill>
              <a:srgbClr val="397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672094" y="4290146"/>
            <a:ext cx="2661544" cy="445940"/>
          </a:xfrm>
          <a:prstGeom prst="line">
            <a:avLst/>
          </a:prstGeom>
          <a:ln>
            <a:solidFill>
              <a:srgbClr val="397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51" y="1361334"/>
            <a:ext cx="783929" cy="5902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07413" y="1266518"/>
            <a:ext cx="1868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TIETEEN TIETOTEKNIIKAN KESKUS OY (CSC) </a:t>
            </a:r>
            <a:endParaRPr lang="en-US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" y="6356205"/>
            <a:ext cx="656951" cy="437171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825332" y="6405513"/>
            <a:ext cx="10979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NOMAD </a:t>
            </a:r>
            <a:r>
              <a:rPr lang="en-US" sz="1600" dirty="0" err="1"/>
              <a:t>CoE</a:t>
            </a:r>
            <a:r>
              <a:rPr lang="en-US" sz="1600" dirty="0"/>
              <a:t> receives funding from the European Union’s Horizon program under the grant agreement Nº 951786.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3DAB9BF-DA14-4311-B67C-EE09DD15E46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9929"/>
          <a:stretch/>
        </p:blipFill>
        <p:spPr>
          <a:xfrm>
            <a:off x="10339886" y="59682"/>
            <a:ext cx="1533697" cy="1165437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8900969" y="1256349"/>
            <a:ext cx="2891520" cy="928630"/>
          </a:xfrm>
          <a:prstGeom prst="rect">
            <a:avLst/>
          </a:prstGeom>
          <a:solidFill>
            <a:schemeClr val="bg1"/>
          </a:solidFill>
          <a:ln>
            <a:solidFill>
              <a:srgbClr val="397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908311" y="1269109"/>
            <a:ext cx="1894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LATVIJAS UNIVERSITATE (LU) 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879" y="1480556"/>
            <a:ext cx="1150987" cy="4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C3D4B7-E76F-22B7-8EEF-4657BAFC0B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36"/>
          <a:stretch/>
        </p:blipFill>
        <p:spPr>
          <a:xfrm>
            <a:off x="5916490" y="3002376"/>
            <a:ext cx="1015802" cy="1425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25392B-71C9-1084-F466-67F507EC3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64" y="1619588"/>
            <a:ext cx="2162341" cy="2822323"/>
          </a:xfrm>
          <a:prstGeom prst="rect">
            <a:avLst/>
          </a:prstGeom>
        </p:spPr>
      </p:pic>
      <p:sp>
        <p:nvSpPr>
          <p:cNvPr id="130" name="Rechteck 4"/>
          <p:cNvSpPr/>
          <p:nvPr/>
        </p:nvSpPr>
        <p:spPr>
          <a:xfrm>
            <a:off x="325585" y="1036741"/>
            <a:ext cx="11820719" cy="6116320"/>
          </a:xfrm>
          <a:prstGeom prst="rect">
            <a:avLst/>
          </a:prstGeom>
          <a:blipFill dpi="0" rotWithShape="1">
            <a:blip r:embed="rId4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127" name="Rectangle 126"/>
          <p:cNvSpPr/>
          <p:nvPr/>
        </p:nvSpPr>
        <p:spPr>
          <a:xfrm>
            <a:off x="9778381" y="1530048"/>
            <a:ext cx="1006420" cy="1492724"/>
          </a:xfrm>
          <a:prstGeom prst="rect">
            <a:avLst/>
          </a:prstGeom>
          <a:blipFill dpi="0" rotWithShape="1">
            <a:blip r:embed="rId5"/>
            <a:srcRect/>
            <a:stretch>
              <a:fillRect l="-26792" r="-26000" b="-237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10782282" y="1587014"/>
            <a:ext cx="1090442" cy="1427638"/>
          </a:xfrm>
          <a:prstGeom prst="rect">
            <a:avLst/>
          </a:prstGeom>
          <a:blipFill dpi="0" rotWithShape="1">
            <a:blip r:embed="rId6"/>
            <a:srcRect/>
            <a:stretch>
              <a:fillRect l="-18440" t="-1" r="-5562" b="-148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9785178" y="3011143"/>
            <a:ext cx="998991" cy="1403998"/>
          </a:xfrm>
          <a:prstGeom prst="rect">
            <a:avLst/>
          </a:prstGeom>
          <a:blipFill dpi="0" rotWithShape="1">
            <a:blip r:embed="rId7"/>
            <a:srcRect/>
            <a:stretch>
              <a:fillRect l="-26745" r="-25778" b="-10628"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91345" y="4733779"/>
            <a:ext cx="1083981" cy="141336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9319022" y="4744660"/>
            <a:ext cx="1083981" cy="141336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5291719" y="4744660"/>
            <a:ext cx="1083981" cy="141336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10587872" y="4744660"/>
            <a:ext cx="1047751" cy="1413360"/>
          </a:xfrm>
          <a:prstGeom prst="rect">
            <a:avLst/>
          </a:prstGeom>
          <a:blipFill dpi="0" rotWithShape="1">
            <a:blip r:embed="rId11"/>
            <a:srcRect/>
            <a:stretch>
              <a:fillRect l="-19608" r="-1904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6667407" y="4744660"/>
            <a:ext cx="1083981" cy="141336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1881103" y="444191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UCL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240907" y="4441911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DTU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609500" y="4441911"/>
            <a:ext cx="42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271309" y="4441911"/>
            <a:ext cx="55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CEA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835384" y="4441911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501107" y="1271289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CSC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882631" y="4441911"/>
            <a:ext cx="63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9590452" y="4441911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TUW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761225" y="184531"/>
            <a:ext cx="694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The NOMAD CoE Team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8034" y="4740459"/>
            <a:ext cx="3214284" cy="1392885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1026006" y="1271289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MPS - FHI</a:t>
            </a:r>
          </a:p>
        </p:txBody>
      </p:sp>
      <p:sp>
        <p:nvSpPr>
          <p:cNvPr id="113" name="TextBox 112"/>
          <p:cNvSpPr txBox="1"/>
          <p:nvPr/>
        </p:nvSpPr>
        <p:spPr>
          <a:xfrm rot="16200000">
            <a:off x="-372678" y="1975115"/>
            <a:ext cx="153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Coordinator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406096" y="127128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65104" y="1615153"/>
            <a:ext cx="1165465" cy="2807774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232310" y="1596245"/>
            <a:ext cx="1021359" cy="2818897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501173" y="1592292"/>
            <a:ext cx="1062916" cy="1414271"/>
          </a:xfrm>
          <a:prstGeom prst="rect">
            <a:avLst/>
          </a:prstGeom>
          <a:blipFill dpi="0" rotWithShape="1">
            <a:blip r:embed="rId16"/>
            <a:srcRect/>
            <a:stretch>
              <a:fillRect t="1" b="-99597"/>
            </a:stretch>
          </a:blip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8664799" y="1271289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Aalto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7468081" y="1271289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BSC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773809" y="1586095"/>
            <a:ext cx="4573" cy="2836206"/>
          </a:xfrm>
          <a:prstGeom prst="line">
            <a:avLst/>
          </a:prstGeom>
          <a:ln w="9525">
            <a:solidFill>
              <a:srgbClr val="417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1870301" y="1586095"/>
            <a:ext cx="3282" cy="1432801"/>
          </a:xfrm>
          <a:prstGeom prst="line">
            <a:avLst/>
          </a:prstGeom>
          <a:ln w="9525">
            <a:solidFill>
              <a:srgbClr val="417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9772536" y="1586095"/>
            <a:ext cx="2103656" cy="0"/>
          </a:xfrm>
          <a:prstGeom prst="line">
            <a:avLst/>
          </a:prstGeom>
          <a:ln w="9525">
            <a:solidFill>
              <a:srgbClr val="417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0786073" y="3014652"/>
            <a:ext cx="4171" cy="1407649"/>
          </a:xfrm>
          <a:prstGeom prst="line">
            <a:avLst/>
          </a:prstGeom>
          <a:ln w="9525">
            <a:solidFill>
              <a:srgbClr val="417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9778381" y="4419451"/>
            <a:ext cx="1007692" cy="2850"/>
          </a:xfrm>
          <a:prstGeom prst="line">
            <a:avLst/>
          </a:prstGeom>
          <a:ln w="9525">
            <a:solidFill>
              <a:srgbClr val="417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0778814" y="3003424"/>
            <a:ext cx="1093910" cy="0"/>
          </a:xfrm>
          <a:prstGeom prst="line">
            <a:avLst/>
          </a:prstGeom>
          <a:ln w="9525">
            <a:solidFill>
              <a:srgbClr val="417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906871" y="1596245"/>
            <a:ext cx="2031788" cy="2826682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5082576" y="1271289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MPS - MPCDF</a:t>
            </a:r>
          </a:p>
        </p:txBody>
      </p:sp>
      <p:sp>
        <p:nvSpPr>
          <p:cNvPr id="3" name="Rectangle 2"/>
          <p:cNvSpPr/>
          <p:nvPr/>
        </p:nvSpPr>
        <p:spPr>
          <a:xfrm>
            <a:off x="579496" y="2715184"/>
            <a:ext cx="2146314" cy="284653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22363" y="2696553"/>
            <a:ext cx="927246" cy="35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Gabriele </a:t>
            </a:r>
          </a:p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Mogni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92993" y="2690203"/>
            <a:ext cx="1090364" cy="36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Matthias </a:t>
            </a:r>
            <a:r>
              <a:rPr lang="en-US" sz="1200" dirty="0" err="1">
                <a:solidFill>
                  <a:schemeClr val="bg1"/>
                </a:solidFill>
              </a:rPr>
              <a:t>Scheffler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5400000">
            <a:off x="2127930" y="2304533"/>
            <a:ext cx="153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Assistant</a:t>
            </a:r>
          </a:p>
        </p:txBody>
      </p:sp>
      <p:sp>
        <p:nvSpPr>
          <p:cNvPr id="62" name="TextBox 61"/>
          <p:cNvSpPr txBox="1"/>
          <p:nvPr/>
        </p:nvSpPr>
        <p:spPr>
          <a:xfrm rot="5400000">
            <a:off x="3609909" y="1947836"/>
            <a:ext cx="1958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Deputy-Coordinator</a:t>
            </a:r>
          </a:p>
        </p:txBody>
      </p:sp>
      <p:sp>
        <p:nvSpPr>
          <p:cNvPr id="87" name="Rectangle 86"/>
          <p:cNvSpPr/>
          <p:nvPr/>
        </p:nvSpPr>
        <p:spPr>
          <a:xfrm>
            <a:off x="3169665" y="2777288"/>
            <a:ext cx="1153955" cy="27128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910765" y="2747365"/>
            <a:ext cx="2025372" cy="296849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926060" y="2999838"/>
            <a:ext cx="1010242" cy="393862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7237997" y="2715185"/>
            <a:ext cx="1012060" cy="307587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8513732" y="2727322"/>
            <a:ext cx="1044427" cy="291574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9785513" y="2720828"/>
            <a:ext cx="2084788" cy="285735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783275" y="4126299"/>
            <a:ext cx="995540" cy="292421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239977" y="4131721"/>
            <a:ext cx="1008176" cy="278507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4912228" y="4114820"/>
            <a:ext cx="2026429" cy="304821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169667" y="4116725"/>
            <a:ext cx="1153954" cy="300321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569631" y="4115266"/>
            <a:ext cx="2156177" cy="301421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998424" y="5848177"/>
            <a:ext cx="1074160" cy="302325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5295677" y="5849861"/>
            <a:ext cx="1078487" cy="302325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676069" y="5851884"/>
            <a:ext cx="1071625" cy="302325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9328547" y="5851884"/>
            <a:ext cx="1059570" cy="302325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10595315" y="5856211"/>
            <a:ext cx="1038310" cy="302325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501600" y="5829113"/>
            <a:ext cx="3205117" cy="302325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009713" y="5841547"/>
            <a:ext cx="1091473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Kristian</a:t>
            </a:r>
          </a:p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Thygesen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595315" y="5849862"/>
            <a:ext cx="1038310" cy="36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Gábor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Csányi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372744" y="5856787"/>
            <a:ext cx="987966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Andreas</a:t>
            </a:r>
          </a:p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Grüneis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793382" y="5851707"/>
            <a:ext cx="896513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James </a:t>
            </a:r>
          </a:p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Kermode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13152" y="5834622"/>
            <a:ext cx="996105" cy="22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Xavier </a:t>
            </a:r>
            <a:r>
              <a:rPr lang="en-US" sz="1200" dirty="0" err="1">
                <a:solidFill>
                  <a:schemeClr val="bg1"/>
                </a:solidFill>
              </a:rPr>
              <a:t>Gonze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648564" y="5834622"/>
            <a:ext cx="944775" cy="36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Geoffroy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Hautier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495444" y="5841547"/>
            <a:ext cx="1417476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Gian</a:t>
            </a:r>
            <a:r>
              <a:rPr lang="en-US" sz="1200" dirty="0">
                <a:solidFill>
                  <a:schemeClr val="bg1"/>
                </a:solidFill>
              </a:rPr>
              <a:t>-Marco </a:t>
            </a:r>
          </a:p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Rignanese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655484" y="4121617"/>
            <a:ext cx="984188" cy="35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Luca </a:t>
            </a:r>
          </a:p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Ghiringhelli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76368" y="4121617"/>
            <a:ext cx="814393" cy="36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Christian </a:t>
            </a:r>
            <a:r>
              <a:rPr lang="en-US" sz="1200" dirty="0" err="1">
                <a:solidFill>
                  <a:schemeClr val="bg1"/>
                </a:solidFill>
              </a:rPr>
              <a:t>Carbogno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167994" y="4121617"/>
            <a:ext cx="116257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Markus </a:t>
            </a:r>
            <a:r>
              <a:rPr lang="en-US" sz="1200" dirty="0" err="1">
                <a:solidFill>
                  <a:schemeClr val="bg1"/>
                </a:solidFill>
              </a:rPr>
              <a:t>Scheidgen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244995" y="4121616"/>
            <a:ext cx="992662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Albert </a:t>
            </a:r>
          </a:p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Farres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409428" y="5844782"/>
            <a:ext cx="834484" cy="36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Andris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Gulans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9697491" y="4121617"/>
            <a:ext cx="109275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Jussi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Enkovaara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908057" y="4121617"/>
            <a:ext cx="1002746" cy="36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Markus </a:t>
            </a:r>
            <a:r>
              <a:rPr lang="en-US" sz="1200" dirty="0" err="1">
                <a:solidFill>
                  <a:schemeClr val="bg1"/>
                </a:solidFill>
              </a:rPr>
              <a:t>Rampp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926060" y="4121617"/>
            <a:ext cx="918757" cy="36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Andreas Marek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790665" y="2702229"/>
            <a:ext cx="1064040" cy="36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Jussi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Heikonen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169565" y="2756870"/>
            <a:ext cx="1161003" cy="36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Claudia </a:t>
            </a:r>
          </a:p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Draxl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235389" y="2725763"/>
            <a:ext cx="100226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Jose Maria </a:t>
            </a:r>
          </a:p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Cela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497561" y="2730266"/>
            <a:ext cx="1060599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Patrick </a:t>
            </a:r>
          </a:p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Rinke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0966474" y="2711572"/>
            <a:ext cx="687962" cy="36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Kimmo </a:t>
            </a:r>
          </a:p>
          <a:p>
            <a:pPr algn="ctr">
              <a:lnSpc>
                <a:spcPct val="7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Koski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971542" y="2717412"/>
            <a:ext cx="93926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Erwin </a:t>
            </a:r>
          </a:p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Laure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980869" y="2707888"/>
            <a:ext cx="881753" cy="36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solidFill>
                  <a:schemeClr val="bg1"/>
                </a:solidFill>
              </a:rPr>
              <a:t>Hermann </a:t>
            </a:r>
            <a:r>
              <a:rPr lang="en-US" sz="1200" dirty="0" err="1">
                <a:solidFill>
                  <a:schemeClr val="bg1"/>
                </a:solidFill>
              </a:rPr>
              <a:t>Lederer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0" y="-6174"/>
            <a:ext cx="12192000" cy="10429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" y="3694"/>
            <a:ext cx="2365959" cy="1273590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2771588" y="222896"/>
            <a:ext cx="694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The NOMAD CoE Team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63DAB9BF-DA14-4311-B67C-EE09DD15E4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25100" y="41926"/>
            <a:ext cx="1548483" cy="1306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062" y="4740459"/>
            <a:ext cx="1119405" cy="1423029"/>
          </a:xfrm>
          <a:prstGeom prst="rect">
            <a:avLst/>
          </a:prstGeom>
          <a:ln>
            <a:solidFill>
              <a:srgbClr val="41719C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8001969" y="5849979"/>
            <a:ext cx="1073379" cy="352593"/>
            <a:chOff x="8112307" y="6208196"/>
            <a:chExt cx="1073379" cy="352593"/>
          </a:xfrm>
        </p:grpSpPr>
        <p:sp>
          <p:nvSpPr>
            <p:cNvPr id="138" name="Rectangle 137"/>
            <p:cNvSpPr/>
            <p:nvPr/>
          </p:nvSpPr>
          <p:spPr>
            <a:xfrm>
              <a:off x="8112307" y="6208196"/>
              <a:ext cx="1073379" cy="302325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216873" y="6209924"/>
              <a:ext cx="853646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Marc 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Torrent</a:t>
              </a:r>
            </a:p>
          </p:txBody>
        </p:sp>
      </p:grpSp>
      <p:pic>
        <p:nvPicPr>
          <p:cNvPr id="107" name="Picture 10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" y="6356205"/>
            <a:ext cx="656951" cy="437171"/>
          </a:xfrm>
          <a:prstGeom prst="rect">
            <a:avLst/>
          </a:prstGeom>
        </p:spPr>
      </p:pic>
      <p:sp>
        <p:nvSpPr>
          <p:cNvPr id="134" name="TextBox 133"/>
          <p:cNvSpPr txBox="1"/>
          <p:nvPr/>
        </p:nvSpPr>
        <p:spPr>
          <a:xfrm>
            <a:off x="825332" y="6405513"/>
            <a:ext cx="10979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NOMAD </a:t>
            </a:r>
            <a:r>
              <a:rPr lang="en-US" sz="1600" dirty="0" err="1"/>
              <a:t>CoE</a:t>
            </a:r>
            <a:r>
              <a:rPr lang="en-US" sz="1600" dirty="0"/>
              <a:t> receives funding from the European Union’s Horizon program under the grant agreement Nº 951786. </a:t>
            </a:r>
          </a:p>
        </p:txBody>
      </p:sp>
    </p:spTree>
    <p:extLst>
      <p:ext uri="{BB962C8B-B14F-4D97-AF65-F5344CB8AC3E}">
        <p14:creationId xmlns:p14="http://schemas.microsoft.com/office/powerpoint/2010/main" val="37872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2761225" y="184531"/>
            <a:ext cx="694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The NOMAD CoE Team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0" y="-6174"/>
            <a:ext cx="12192000" cy="10429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" y="3694"/>
            <a:ext cx="2365959" cy="1273590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2771588" y="222896"/>
            <a:ext cx="694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The NOMAD CoE Team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63DAB9BF-DA14-4311-B67C-EE09DD15E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00" y="41926"/>
            <a:ext cx="1548483" cy="130639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" y="6356205"/>
            <a:ext cx="656951" cy="437171"/>
          </a:xfrm>
          <a:prstGeom prst="rect">
            <a:avLst/>
          </a:prstGeom>
        </p:spPr>
      </p:pic>
      <p:sp>
        <p:nvSpPr>
          <p:cNvPr id="134" name="TextBox 133"/>
          <p:cNvSpPr txBox="1"/>
          <p:nvPr/>
        </p:nvSpPr>
        <p:spPr>
          <a:xfrm>
            <a:off x="825332" y="6405513"/>
            <a:ext cx="10979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NOMAD </a:t>
            </a:r>
            <a:r>
              <a:rPr lang="en-US" sz="1600" dirty="0" err="1"/>
              <a:t>CoE</a:t>
            </a:r>
            <a:r>
              <a:rPr lang="en-US" sz="1600" dirty="0"/>
              <a:t> receives funding from the European Union’s Horizon program under the grant agreement Nº 951786.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D33FA4-95E6-FDEF-4FE9-85B57E6F5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84" y="1270521"/>
            <a:ext cx="11711431" cy="5029636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DE7179-C910-4854-986B-F1D37AE0C77C}"/>
              </a:ext>
            </a:extLst>
          </p:cNvPr>
          <p:cNvSpPr/>
          <p:nvPr/>
        </p:nvSpPr>
        <p:spPr>
          <a:xfrm>
            <a:off x="0" y="1036741"/>
            <a:ext cx="12192000" cy="529774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6" name="TextBox 105"/>
          <p:cNvSpPr txBox="1"/>
          <p:nvPr/>
        </p:nvSpPr>
        <p:spPr>
          <a:xfrm>
            <a:off x="2170098" y="3393224"/>
            <a:ext cx="7851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As well as several PhD students and postdocs</a:t>
            </a:r>
          </a:p>
        </p:txBody>
      </p:sp>
    </p:spTree>
    <p:extLst>
      <p:ext uri="{BB962C8B-B14F-4D97-AF65-F5344CB8AC3E}">
        <p14:creationId xmlns:p14="http://schemas.microsoft.com/office/powerpoint/2010/main" val="43588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" t="-142" r="141" b="23554"/>
          <a:stretch/>
        </p:blipFill>
        <p:spPr>
          <a:xfrm>
            <a:off x="162633" y="927686"/>
            <a:ext cx="10010835" cy="55764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33238" y="2708117"/>
            <a:ext cx="1476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Since 2014</a:t>
            </a:r>
          </a:p>
        </p:txBody>
      </p:sp>
      <p:sp>
        <p:nvSpPr>
          <p:cNvPr id="19" name="Rechteck 4"/>
          <p:cNvSpPr/>
          <p:nvPr/>
        </p:nvSpPr>
        <p:spPr>
          <a:xfrm>
            <a:off x="12819" y="1021869"/>
            <a:ext cx="12179181" cy="5837245"/>
          </a:xfrm>
          <a:prstGeom prst="rect">
            <a:avLst/>
          </a:prstGeom>
          <a:blipFill dpi="0" rotWithShape="1">
            <a:blip r:embed="rId4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3891" y="1672391"/>
            <a:ext cx="1325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Since 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71588" y="222896"/>
            <a:ext cx="694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The NOMAD Centre of Excellence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5616" y="4112296"/>
            <a:ext cx="7073132" cy="2323072"/>
          </a:xfrm>
          <a:prstGeom prst="rect">
            <a:avLst/>
          </a:prstGeom>
          <a:solidFill>
            <a:srgbClr val="3ACACE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The biggest data store in computational materials science.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Data are </a:t>
            </a:r>
            <a:r>
              <a:rPr lang="en-US" sz="2800" b="1" i="1" dirty="0">
                <a:solidFill>
                  <a:schemeClr val="bg1"/>
                </a:solidFill>
              </a:rPr>
              <a:t>Findable and AI Ready </a:t>
            </a:r>
            <a:r>
              <a:rPr lang="en-US" sz="2800" dirty="0">
                <a:solidFill>
                  <a:schemeClr val="bg1"/>
                </a:solidFill>
              </a:rPr>
              <a:t>( = advanced interpretation of the acronym FAIR).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Develop </a:t>
            </a:r>
            <a:r>
              <a:rPr lang="en-US" sz="2800" b="1" i="1" dirty="0">
                <a:solidFill>
                  <a:schemeClr val="bg1"/>
                </a:solidFill>
              </a:rPr>
              <a:t>exascale-ready libraries </a:t>
            </a:r>
            <a:r>
              <a:rPr lang="en-US" sz="2800" dirty="0">
                <a:solidFill>
                  <a:schemeClr val="bg1"/>
                </a:solidFill>
              </a:rPr>
              <a:t>to the benefit of the </a:t>
            </a:r>
            <a:r>
              <a:rPr lang="en-US" sz="2800" b="1" i="1" dirty="0">
                <a:solidFill>
                  <a:schemeClr val="bg1"/>
                </a:solidFill>
              </a:rPr>
              <a:t>entire community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" y="-16702"/>
            <a:ext cx="12192000" cy="10429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3" y="4092"/>
            <a:ext cx="2365959" cy="12735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DAB9BF-DA14-4311-B67C-EE09DD15E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5100" y="41926"/>
            <a:ext cx="1548483" cy="13063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2633" y="1401894"/>
            <a:ext cx="3230358" cy="2016937"/>
            <a:chOff x="114168" y="1593717"/>
            <a:chExt cx="5320706" cy="33857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04" y="1602437"/>
              <a:ext cx="5282770" cy="3377050"/>
            </a:xfrm>
            <a:prstGeom prst="rect">
              <a:avLst/>
            </a:prstGeom>
            <a:solidFill>
              <a:srgbClr val="7F327B"/>
            </a:solidFill>
          </p:spPr>
        </p:pic>
        <p:sp>
          <p:nvSpPr>
            <p:cNvPr id="7" name="Rectangle 6"/>
            <p:cNvSpPr/>
            <p:nvPr/>
          </p:nvSpPr>
          <p:spPr>
            <a:xfrm>
              <a:off x="114168" y="1593717"/>
              <a:ext cx="5292229" cy="3340014"/>
            </a:xfrm>
            <a:prstGeom prst="rect">
              <a:avLst/>
            </a:prstGeom>
            <a:noFill/>
            <a:ln w="57150">
              <a:solidFill>
                <a:srgbClr val="7F3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118990" y="3515873"/>
            <a:ext cx="2499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September 2020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11288" y="210196"/>
            <a:ext cx="694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The NOMAD Centre of Excellence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3238" y="1332614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since 2014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" y="6356205"/>
            <a:ext cx="656951" cy="43717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25332" y="6405513"/>
            <a:ext cx="10979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NOMAD </a:t>
            </a:r>
            <a:r>
              <a:rPr lang="en-US" sz="1600" dirty="0" err="1"/>
              <a:t>CoE</a:t>
            </a:r>
            <a:r>
              <a:rPr lang="en-US" sz="1600" dirty="0"/>
              <a:t> receives funding from the European Union’s Horizon program under the grant agreement Nº 951786. </a:t>
            </a:r>
          </a:p>
        </p:txBody>
      </p:sp>
    </p:spTree>
    <p:extLst>
      <p:ext uri="{BB962C8B-B14F-4D97-AF65-F5344CB8AC3E}">
        <p14:creationId xmlns:p14="http://schemas.microsoft.com/office/powerpoint/2010/main" val="6020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4"/>
          <p:cNvSpPr/>
          <p:nvPr/>
        </p:nvSpPr>
        <p:spPr>
          <a:xfrm>
            <a:off x="399215" y="739140"/>
            <a:ext cx="11820719" cy="6116320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5"/>
          <p:cNvSpPr/>
          <p:nvPr/>
        </p:nvSpPr>
        <p:spPr>
          <a:xfrm>
            <a:off x="473505" y="2792983"/>
            <a:ext cx="4698562" cy="2014361"/>
          </a:xfrm>
          <a:prstGeom prst="rect">
            <a:avLst/>
          </a:prstGeom>
          <a:solidFill>
            <a:srgbClr val="3ACACE">
              <a:alpha val="69804"/>
            </a:srgbClr>
          </a:solidFill>
          <a:effectLst/>
        </p:spPr>
        <p:txBody>
          <a:bodyPr wrap="square" lIns="144000" tIns="144000" rIns="144000" bIns="144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More than 100 </a:t>
            </a:r>
            <a:r>
              <a:rPr lang="en-US" sz="2800" dirty="0" err="1">
                <a:solidFill>
                  <a:schemeClr val="bg1"/>
                </a:solidFill>
              </a:rPr>
              <a:t>mio</a:t>
            </a:r>
            <a:r>
              <a:rPr lang="en-US" sz="2800" dirty="0">
                <a:solidFill>
                  <a:schemeClr val="bg1"/>
                </a:solidFill>
              </a:rPr>
              <a:t> total-energy calculations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(billions of CPU core hours at HPC centers worldwide)</a:t>
            </a:r>
          </a:p>
        </p:txBody>
      </p:sp>
      <p:pic>
        <p:nvPicPr>
          <p:cNvPr id="17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81" y="1573623"/>
            <a:ext cx="6313552" cy="4464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9842" y="1584466"/>
            <a:ext cx="4719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sz="2800" dirty="0"/>
              <a:t>Calculations produced by 40 different codes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3505" y="5102799"/>
            <a:ext cx="4719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sz="2800" dirty="0"/>
              <a:t>How to take them to the exascale?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-6174"/>
            <a:ext cx="12192000" cy="10429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" y="3694"/>
            <a:ext cx="2365959" cy="12735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71588" y="222896"/>
            <a:ext cx="6949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The Ecosystem of </a:t>
            </a:r>
            <a:r>
              <a:rPr lang="de-DE" sz="3200" b="1" i="1" dirty="0">
                <a:solidFill>
                  <a:schemeClr val="bg1"/>
                </a:solidFill>
              </a:rPr>
              <a:t>Ab Initio </a:t>
            </a:r>
            <a:r>
              <a:rPr lang="de-DE" sz="3200" b="1" dirty="0">
                <a:solidFill>
                  <a:schemeClr val="bg1"/>
                </a:solidFill>
              </a:rPr>
              <a:t>Software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DAB9BF-DA14-4311-B67C-EE09DD15E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5100" y="41926"/>
            <a:ext cx="1548483" cy="13063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" y="6356205"/>
            <a:ext cx="656951" cy="4371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5332" y="6405513"/>
            <a:ext cx="10979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NOMAD </a:t>
            </a:r>
            <a:r>
              <a:rPr lang="en-US" sz="1600" dirty="0" err="1"/>
              <a:t>CoE</a:t>
            </a:r>
            <a:r>
              <a:rPr lang="en-US" sz="1600" dirty="0"/>
              <a:t> receives funding from the European Union’s Horizon program under the grant agreement Nº 951786. </a:t>
            </a:r>
          </a:p>
        </p:txBody>
      </p:sp>
    </p:spTree>
    <p:extLst>
      <p:ext uri="{BB962C8B-B14F-4D97-AF65-F5344CB8AC3E}">
        <p14:creationId xmlns:p14="http://schemas.microsoft.com/office/powerpoint/2010/main" val="7746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175.5|2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175.5|2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175.5|2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734</Words>
  <Application>Microsoft Office PowerPoint</Application>
  <PresentationFormat>Widescreen</PresentationFormat>
  <Paragraphs>132</Paragraphs>
  <Slides>13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Titillium Web</vt:lpstr>
      <vt:lpstr>Titillium Web SemiBold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Annika Scior</dc:creator>
  <cp:lastModifiedBy>Gabriele Mogni</cp:lastModifiedBy>
  <cp:revision>110</cp:revision>
  <dcterms:created xsi:type="dcterms:W3CDTF">2020-07-07T14:15:32Z</dcterms:created>
  <dcterms:modified xsi:type="dcterms:W3CDTF">2022-06-12T12:37:43Z</dcterms:modified>
</cp:coreProperties>
</file>